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301" r:id="rId11"/>
    <p:sldId id="302" r:id="rId12"/>
    <p:sldId id="303" r:id="rId13"/>
    <p:sldId id="321" r:id="rId14"/>
    <p:sldId id="32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9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5;&#1086;&#1082;&#1072;&#1079;&#1072;&#1090;&#1077;&#1083;&#1080;%20&#1076;&#1083;&#1103;%20&#1069;&#1041;%20&#1055;&#1072;&#1096;&#1086;&#1079;&#1077;&#1088;&#1086;%2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5;&#1086;&#1082;&#1072;&#1079;&#1072;&#1090;&#1077;&#1083;&#1080;%20&#1076;&#1083;&#1103;%20&#1069;&#1041;%20&#1055;&#1072;&#1096;&#1086;&#1079;&#1077;&#1088;&#1086;%20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5;&#1086;&#1082;&#1072;&#1079;&#1072;&#1090;&#1077;&#1083;&#1080;%20&#1076;&#1083;&#1103;%20&#1069;&#1041;%20&#1055;&#1072;&#1096;&#1086;&#1079;&#1077;&#1088;&#1086;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5;&#1086;&#1082;&#1072;&#1079;&#1072;&#1090;&#1077;&#1083;&#1080;%20&#1076;&#1083;&#1103;%20&#1069;&#1041;%20&#1055;&#1072;&#1096;&#1086;&#1079;&#1077;&#1088;&#1086;%20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5;&#1086;&#1082;&#1072;&#1079;&#1072;&#1090;&#1077;&#1083;&#1080;%20&#1076;&#1083;&#1103;%20&#1069;&#1041;%20&#1055;&#1072;&#1096;&#1086;&#1079;&#1077;&#1088;&#1086;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2.7659233882779303E-2"/>
                  <c:y val="-3.80600217531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96-4062-AE23-8EC737663E1F}"/>
                </c:ext>
              </c:extLst>
            </c:dLbl>
            <c:dLbl>
              <c:idx val="1"/>
              <c:layout>
                <c:manualLayout>
                  <c:x val="-1.3829616941389698E-2"/>
                  <c:y val="-4.5672026103780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96-4062-AE23-8EC737663E1F}"/>
                </c:ext>
              </c:extLst>
            </c:dLbl>
            <c:dLbl>
              <c:idx val="2"/>
              <c:layout>
                <c:manualLayout>
                  <c:x val="-1.2446655247250785E-2"/>
                  <c:y val="-4.0597356536693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96-4062-AE23-8EC737663E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14303.4</c:v>
                </c:pt>
                <c:pt idx="1">
                  <c:v>12548.2</c:v>
                </c:pt>
                <c:pt idx="2">
                  <c:v>12388.9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96-4062-AE23-8EC737663E1F}"/>
            </c:ext>
          </c:extLst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9042195576918287E-2"/>
                  <c:y val="-3.8060021753150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96-4062-AE23-8EC737663E1F}"/>
                </c:ext>
              </c:extLst>
            </c:dLbl>
            <c:dLbl>
              <c:idx val="1"/>
              <c:layout>
                <c:manualLayout>
                  <c:x val="4.9786620989002682E-2"/>
                  <c:y val="-4.3134691320237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96-4062-AE23-8EC737663E1F}"/>
                </c:ext>
              </c:extLst>
            </c:dLbl>
            <c:dLbl>
              <c:idx val="2"/>
              <c:layout>
                <c:manualLayout>
                  <c:x val="4.4254774212446772E-2"/>
                  <c:y val="-4.3134691320237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96-4062-AE23-8EC737663E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14303.4</c:v>
                </c:pt>
                <c:pt idx="1">
                  <c:v>12548.2</c:v>
                </c:pt>
                <c:pt idx="2">
                  <c:v>12388.9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296-4062-AE23-8EC737663E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5645696"/>
        <c:axId val="95647232"/>
        <c:axId val="0"/>
      </c:bar3DChart>
      <c:catAx>
        <c:axId val="9564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5647232"/>
        <c:crosses val="autoZero"/>
        <c:auto val="1"/>
        <c:lblAlgn val="ctr"/>
        <c:lblOffset val="100"/>
        <c:noMultiLvlLbl val="0"/>
      </c:catAx>
      <c:valAx>
        <c:axId val="9564723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9564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'!$B$7:$G$7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доходов бюджета '!$B$8:$G$8</c:f>
              <c:numCache>
                <c:formatCode>#\ ##0.0</c:formatCode>
                <c:ptCount val="6"/>
                <c:pt idx="0">
                  <c:v>17440.7</c:v>
                </c:pt>
                <c:pt idx="1">
                  <c:v>17217.7</c:v>
                </c:pt>
                <c:pt idx="2">
                  <c:v>13996.2</c:v>
                </c:pt>
                <c:pt idx="3">
                  <c:v>14303.4</c:v>
                </c:pt>
                <c:pt idx="4">
                  <c:v>12548.2</c:v>
                </c:pt>
                <c:pt idx="5">
                  <c:v>12388.9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D4-4659-8C97-C70D5B5F9E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5698304"/>
        <c:axId val="95709440"/>
        <c:axId val="0"/>
      </c:bar3DChart>
      <c:catAx>
        <c:axId val="9569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5709440"/>
        <c:crosses val="autoZero"/>
        <c:auto val="1"/>
        <c:lblAlgn val="ctr"/>
        <c:lblOffset val="100"/>
        <c:noMultiLvlLbl val="0"/>
      </c:catAx>
      <c:valAx>
        <c:axId val="95709440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9569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059619515055327"/>
          <c:y val="3.1467947179910298E-2"/>
          <c:w val="0.4944438755969075"/>
          <c:h val="0.73817306577778719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5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FA-45EF-A452-57753E35CBA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FA-45EF-A452-57753E35CBA9}"/>
              </c:ext>
            </c:extLst>
          </c:dPt>
          <c:dPt>
            <c:idx val="2"/>
            <c:bubble3D val="0"/>
            <c:explosion val="15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FA-45EF-A452-57753E35CBA9}"/>
              </c:ext>
            </c:extLst>
          </c:dPt>
          <c:dPt>
            <c:idx val="3"/>
            <c:bubble3D val="0"/>
            <c:explosion val="12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FA-45EF-A452-57753E35CBA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FA-45EF-A452-57753E35CB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 (НДФЛ)</c:v>
                </c:pt>
                <c:pt idx="1">
                  <c:v>Акцизы по подакцизным товарам (продукции), производимым на территории Российской Феде-рации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  <c:pt idx="4">
                  <c:v>Государственная 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#,##0.00</c:formatCode>
                <c:ptCount val="5"/>
                <c:pt idx="0">
                  <c:v>312.39999999999998</c:v>
                </c:pt>
                <c:pt idx="1">
                  <c:v>856.2</c:v>
                </c:pt>
                <c:pt idx="2">
                  <c:v>239.8</c:v>
                </c:pt>
                <c:pt idx="3">
                  <c:v>433.6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AFA-45EF-A452-57753E35CB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231554058207124"/>
          <c:y val="0.14574006873195147"/>
          <c:w val="0.52984812259598257"/>
          <c:h val="0.73538355684272649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4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6D-4752-8720-CB1A9346F73D}"/>
              </c:ext>
            </c:extLst>
          </c:dPt>
          <c:dPt>
            <c:idx val="1"/>
            <c:bubble3D val="0"/>
            <c:explosion val="6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6D-4752-8720-CB1A9346F73D}"/>
              </c:ext>
            </c:extLst>
          </c:dPt>
          <c:dPt>
            <c:idx val="2"/>
            <c:bubble3D val="0"/>
            <c:explosion val="1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6D-4752-8720-CB1A9346F73D}"/>
              </c:ext>
            </c:extLst>
          </c:dPt>
          <c:dPt>
            <c:idx val="3"/>
            <c:bubble3D val="0"/>
            <c:explosion val="2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66D-4752-8720-CB1A9346F7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Иные межбюджетные трансферты</c:v>
                </c:pt>
                <c:pt idx="1">
                  <c:v>Дотации </c:v>
                </c:pt>
                <c:pt idx="2">
                  <c:v>Субсидии </c:v>
                </c:pt>
                <c:pt idx="3">
                  <c:v>Субвенции 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3398.8</c:v>
                </c:pt>
                <c:pt idx="1">
                  <c:v>6319</c:v>
                </c:pt>
                <c:pt idx="2">
                  <c:v>2311.5</c:v>
                </c:pt>
                <c:pt idx="3">
                  <c:v>157.6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66D-4752-8720-CB1A9346F7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2.3322965530370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C0-45A0-B782-E2DCB84FA466}"/>
                </c:ext>
              </c:extLst>
            </c:dLbl>
            <c:dLbl>
              <c:idx val="1"/>
              <c:layout>
                <c:manualLayout>
                  <c:x val="5.5057413610799322E-3"/>
                  <c:y val="-2.3322965530370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C0-45A0-B782-E2DCB84FA466}"/>
                </c:ext>
              </c:extLst>
            </c:dLbl>
            <c:dLbl>
              <c:idx val="2"/>
              <c:layout>
                <c:manualLayout>
                  <c:x val="2.7528706805399284E-3"/>
                  <c:y val="-2.0731524915885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C0-45A0-B782-E2DCB84FA466}"/>
                </c:ext>
              </c:extLst>
            </c:dLbl>
            <c:dLbl>
              <c:idx val="3"/>
              <c:layout>
                <c:manualLayout>
                  <c:x val="8.2586120416199369E-3"/>
                  <c:y val="-1.55486436869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C0-45A0-B782-E2DCB84FA466}"/>
                </c:ext>
              </c:extLst>
            </c:dLbl>
            <c:dLbl>
              <c:idx val="4"/>
              <c:layout>
                <c:manualLayout>
                  <c:x val="1.1011482722159915E-2"/>
                  <c:y val="-1.2957203072428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C0-45A0-B782-E2DCB84FA466}"/>
                </c:ext>
              </c:extLst>
            </c:dLbl>
            <c:dLbl>
              <c:idx val="5"/>
              <c:layout>
                <c:manualLayout>
                  <c:x val="8.2586120416199369E-3"/>
                  <c:y val="-1.5548643686914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C0-45A0-B782-E2DCB84FA4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расходов бюджета '!$C$3:$H$3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расходов бюджета '!$C$4:$H$4</c:f>
              <c:numCache>
                <c:formatCode>#,##0.00</c:formatCode>
                <c:ptCount val="6"/>
                <c:pt idx="0">
                  <c:v>16836.900000000001</c:v>
                </c:pt>
                <c:pt idx="1">
                  <c:v>17604.900000000001</c:v>
                </c:pt>
                <c:pt idx="2">
                  <c:v>14183.7</c:v>
                </c:pt>
                <c:pt idx="3" formatCode="#\ ##0.0">
                  <c:v>14303.4</c:v>
                </c:pt>
                <c:pt idx="4" formatCode="#\ ##0.0">
                  <c:v>12548.2</c:v>
                </c:pt>
                <c:pt idx="5" formatCode="#\ ##0.0">
                  <c:v>12388.9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CC0-45A0-B782-E2DCB84FA4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341184"/>
        <c:axId val="115577600"/>
        <c:axId val="0"/>
      </c:bar3DChart>
      <c:catAx>
        <c:axId val="11534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5577600"/>
        <c:crosses val="autoZero"/>
        <c:auto val="1"/>
        <c:lblAlgn val="ctr"/>
        <c:lblOffset val="100"/>
        <c:noMultiLvlLbl val="0"/>
      </c:catAx>
      <c:valAx>
        <c:axId val="11557760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15341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b="0" i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14 303,4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593,1</a:t>
          </a: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1 666,0</a:t>
          </a: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1 917,0</a:t>
          </a: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843,4</a:t>
          </a: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5 332,9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914EA2-DD8F-4E65-89D6-01E65048C766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</a:p>
      </dgm:t>
    </dgm:pt>
    <dgm:pt modelId="{BAD97B84-93DB-4DA9-9671-3D66EBA43E68}" type="par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F7FC9-C45F-4CC9-8110-B14E20549F03}" type="sib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FAA3D-79F5-4C5D-AF06-19B4E08E75A1}">
      <dgm:prSet phldrT="[Текст]" custT="1"/>
      <dgm:spPr/>
      <dgm:t>
        <a:bodyPr/>
        <a:lstStyle/>
        <a:p>
          <a:r>
            <a:rPr lang="ru-RU" sz="14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</a:p>
        <a:p>
          <a:r>
            <a:rPr lang="ru-RU" sz="14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3 796,9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932E5-181E-49CC-B946-B9001EC2218F}" type="par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0E951-0FCC-4A3B-8831-36794FA7C18B}" type="sib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1E3A47-8D79-4D3A-B483-81BB86FEDFB9}" type="pres">
      <dgm:prSet presAssocID="{C3EE6D39-1779-400E-B07C-93D7655E43A5}" presName="centerShape" presStyleLbl="node0" presStyleIdx="0" presStyleCnt="1"/>
      <dgm:spPr/>
      <dgm:t>
        <a:bodyPr/>
        <a:lstStyle/>
        <a:p>
          <a:endParaRPr lang="ru-RU"/>
        </a:p>
      </dgm:t>
    </dgm:pt>
    <dgm:pt modelId="{0A444229-C1C6-437F-B233-75EA1B4919C4}" type="pres">
      <dgm:prSet presAssocID="{813BA717-FC15-4DB4-B696-FBF2DDCDFBBB}" presName="parTrans" presStyleLbl="bgSibTrans2D1" presStyleIdx="0" presStyleCnt="7"/>
      <dgm:spPr/>
      <dgm:t>
        <a:bodyPr/>
        <a:lstStyle/>
        <a:p>
          <a:endParaRPr lang="ru-RU"/>
        </a:p>
      </dgm:t>
    </dgm:pt>
    <dgm:pt modelId="{2C3048F1-8887-45E9-8A6B-724E5EDE4B33}" type="pres">
      <dgm:prSet presAssocID="{B83F7497-899F-4B69-8E5A-93A5618FDE4C}" presName="node" presStyleLbl="node1" presStyleIdx="0" presStyleCnt="7" custScaleX="145971" custScaleY="12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BB28D-67F1-47E4-BDD6-1CF530940FE9}" type="pres">
      <dgm:prSet presAssocID="{BAD97B84-93DB-4DA9-9671-3D66EBA43E68}" presName="parTrans" presStyleLbl="bgSibTrans2D1" presStyleIdx="1" presStyleCnt="7"/>
      <dgm:spPr/>
      <dgm:t>
        <a:bodyPr/>
        <a:lstStyle/>
        <a:p>
          <a:endParaRPr lang="ru-RU"/>
        </a:p>
      </dgm:t>
    </dgm:pt>
    <dgm:pt modelId="{FFDBB2AA-7976-4716-968B-56013B216F72}" type="pres">
      <dgm:prSet presAssocID="{E0914EA2-DD8F-4E65-89D6-01E65048C76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4B9E0-7704-4068-A83E-76D377054FC0}" type="pres">
      <dgm:prSet presAssocID="{604F524D-38BB-4BB0-8359-716F0E292C93}" presName="parTrans" presStyleLbl="bgSibTrans2D1" presStyleIdx="2" presStyleCnt="7"/>
      <dgm:spPr/>
      <dgm:t>
        <a:bodyPr/>
        <a:lstStyle/>
        <a:p>
          <a:endParaRPr lang="ru-RU"/>
        </a:p>
      </dgm:t>
    </dgm:pt>
    <dgm:pt modelId="{1E381CF9-538E-4558-ABAA-257E84DE55B5}" type="pres">
      <dgm:prSet presAssocID="{CF4FEB57-EB00-41FE-8B99-895D2B4D5483}" presName="node" presStyleLbl="node1" presStyleIdx="2" presStyleCnt="7" custScaleX="137071" custScaleY="118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03C4-FD22-4B5B-B8C4-4C85E26AF0ED}" type="pres">
      <dgm:prSet presAssocID="{77C1BD2C-F66B-4DFD-A57F-E95AA02B9021}" presName="parTrans" presStyleLbl="bgSibTrans2D1" presStyleIdx="3" presStyleCnt="7"/>
      <dgm:spPr/>
      <dgm:t>
        <a:bodyPr/>
        <a:lstStyle/>
        <a:p>
          <a:endParaRPr lang="ru-RU"/>
        </a:p>
      </dgm:t>
    </dgm:pt>
    <dgm:pt modelId="{B3950753-0292-4129-8960-EC3CE27AEB34}" type="pres">
      <dgm:prSet presAssocID="{C57B4686-B1EE-4591-A64A-A92E6F057E77}" presName="node" presStyleLbl="node1" presStyleIdx="3" presStyleCnt="7" custScaleX="111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F89AB-313F-47DD-B3F1-FB7484E9C86F}" type="pres">
      <dgm:prSet presAssocID="{603E7BD1-2B13-4047-9998-71494CA1E8AE}" presName="parTrans" presStyleLbl="bgSibTrans2D1" presStyleIdx="4" presStyleCnt="7"/>
      <dgm:spPr/>
      <dgm:t>
        <a:bodyPr/>
        <a:lstStyle/>
        <a:p>
          <a:endParaRPr lang="ru-RU"/>
        </a:p>
      </dgm:t>
    </dgm:pt>
    <dgm:pt modelId="{4EFA8D70-FA90-49F5-A59D-80709340E904}" type="pres">
      <dgm:prSet presAssocID="{42EF0A2F-BBAA-4C9B-92EE-575D8AFF6BFE}" presName="node" presStyleLbl="node1" presStyleIdx="4" presStyleCnt="7" custScaleX="114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9CC6F-4682-44DE-A35C-9FAFB0BD8DAF}" type="pres">
      <dgm:prSet presAssocID="{B52932E5-181E-49CC-B946-B9001EC2218F}" presName="parTrans" presStyleLbl="bgSibTrans2D1" presStyleIdx="5" presStyleCnt="7"/>
      <dgm:spPr/>
      <dgm:t>
        <a:bodyPr/>
        <a:lstStyle/>
        <a:p>
          <a:endParaRPr lang="ru-RU"/>
        </a:p>
      </dgm:t>
    </dgm:pt>
    <dgm:pt modelId="{F01EE0EC-E75C-413B-B563-DE0FAD35EA6B}" type="pres">
      <dgm:prSet presAssocID="{67BFAA3D-79F5-4C5D-AF06-19B4E08E75A1}" presName="node" presStyleLbl="node1" presStyleIdx="5" presStyleCnt="7" custScaleX="108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397C5-9043-49C8-A6B0-2A48DC317CA8}" type="pres">
      <dgm:prSet presAssocID="{0EEEE7DF-DC3B-476B-878E-4F62B913912D}" presName="parTrans" presStyleLbl="bgSibTrans2D1" presStyleIdx="6" presStyleCnt="7"/>
      <dgm:spPr/>
      <dgm:t>
        <a:bodyPr/>
        <a:lstStyle/>
        <a:p>
          <a:endParaRPr lang="ru-RU"/>
        </a:p>
      </dgm:t>
    </dgm:pt>
    <dgm:pt modelId="{E39A0ECB-2A42-4D28-8220-993F7082DD09}" type="pres">
      <dgm:prSet presAssocID="{AF13A08C-EFD2-4C82-91E4-7691826A2F7E}" presName="node" presStyleLbl="node1" presStyleIdx="6" presStyleCnt="7" custScaleX="116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A8F530-49B0-44E9-9C1F-13B6EBE47F87}" type="presOf" srcId="{603E7BD1-2B13-4047-9998-71494CA1E8AE}" destId="{BC7F89AB-313F-47DD-B3F1-FB7484E9C86F}" srcOrd="0" destOrd="0" presId="urn:microsoft.com/office/officeart/2005/8/layout/radial4"/>
    <dgm:cxn modelId="{E9F90A1D-C3A8-4481-B5FB-D3CCB96219F5}" type="presOf" srcId="{604F524D-38BB-4BB0-8359-716F0E292C93}" destId="{12C4B9E0-7704-4068-A83E-76D377054FC0}" srcOrd="0" destOrd="0" presId="urn:microsoft.com/office/officeart/2005/8/layout/radial4"/>
    <dgm:cxn modelId="{D07A1490-9543-4686-B2D9-B9B28C4C56AA}" type="presOf" srcId="{0EEEE7DF-DC3B-476B-878E-4F62B913912D}" destId="{D55397C5-9043-49C8-A6B0-2A48DC317CA8}" srcOrd="0" destOrd="0" presId="urn:microsoft.com/office/officeart/2005/8/layout/radial4"/>
    <dgm:cxn modelId="{67E89B25-1110-40EA-A48C-2CA0103748B5}" type="presOf" srcId="{CF4FEB57-EB00-41FE-8B99-895D2B4D5483}" destId="{1E381CF9-538E-4558-ABAA-257E84DE55B5}" srcOrd="0" destOrd="0" presId="urn:microsoft.com/office/officeart/2005/8/layout/radial4"/>
    <dgm:cxn modelId="{B8CC856C-A006-444F-BB80-19CDD0DCFC66}" type="presOf" srcId="{AF13A08C-EFD2-4C82-91E4-7691826A2F7E}" destId="{E39A0ECB-2A42-4D28-8220-993F7082DD09}" srcOrd="0" destOrd="0" presId="urn:microsoft.com/office/officeart/2005/8/layout/radial4"/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0050CAB0-578C-49D4-AFC1-D4EFE68E72B5}" srcId="{C3EE6D39-1779-400E-B07C-93D7655E43A5}" destId="{CF4FEB57-EB00-41FE-8B99-895D2B4D5483}" srcOrd="2" destOrd="0" parTransId="{604F524D-38BB-4BB0-8359-716F0E292C93}" sibTransId="{E291768C-08C2-4096-B173-0E7593A2CAAB}"/>
    <dgm:cxn modelId="{2247C65A-F15E-4B7A-8FF2-80789BCB1E8D}" type="presOf" srcId="{C57B4686-B1EE-4591-A64A-A92E6F057E77}" destId="{B3950753-0292-4129-8960-EC3CE27AEB34}" srcOrd="0" destOrd="0" presId="urn:microsoft.com/office/officeart/2005/8/layout/radial4"/>
    <dgm:cxn modelId="{CDE59480-F91A-4732-A1EB-15933322FBAD}" type="presOf" srcId="{813BA717-FC15-4DB4-B696-FBF2DDCDFBBB}" destId="{0A444229-C1C6-437F-B233-75EA1B4919C4}" srcOrd="0" destOrd="0" presId="urn:microsoft.com/office/officeart/2005/8/layout/radial4"/>
    <dgm:cxn modelId="{9DCFD383-3C26-4EA3-B592-A7C503948A30}" type="presOf" srcId="{67BFAA3D-79F5-4C5D-AF06-19B4E08E75A1}" destId="{F01EE0EC-E75C-413B-B563-DE0FAD35EA6B}" srcOrd="0" destOrd="0" presId="urn:microsoft.com/office/officeart/2005/8/layout/radial4"/>
    <dgm:cxn modelId="{1A5175AF-7B06-4892-9A02-B494A48D8C56}" srcId="{C3EE6D39-1779-400E-B07C-93D7655E43A5}" destId="{67BFAA3D-79F5-4C5D-AF06-19B4E08E75A1}" srcOrd="5" destOrd="0" parTransId="{B52932E5-181E-49CC-B946-B9001EC2218F}" sibTransId="{8C80E951-0FCC-4A3B-8831-36794FA7C18B}"/>
    <dgm:cxn modelId="{D782C492-FF03-4D89-BEEF-EDF208F3F693}" type="presOf" srcId="{B52932E5-181E-49CC-B946-B9001EC2218F}" destId="{5B19CC6F-4682-44DE-A35C-9FAFB0BD8DAF}" srcOrd="0" destOrd="0" presId="urn:microsoft.com/office/officeart/2005/8/layout/radial4"/>
    <dgm:cxn modelId="{CE2F1162-C5AD-41D6-A4FB-8276104773AE}" srcId="{C3EE6D39-1779-400E-B07C-93D7655E43A5}" destId="{AF13A08C-EFD2-4C82-91E4-7691826A2F7E}" srcOrd="6" destOrd="0" parTransId="{0EEEE7DF-DC3B-476B-878E-4F62B913912D}" sibTransId="{27981DBE-46F5-4966-BEA5-476E941D00DA}"/>
    <dgm:cxn modelId="{D15ACC1A-A185-4BB5-8866-EFDFC03603DE}" srcId="{C3EE6D39-1779-400E-B07C-93D7655E43A5}" destId="{E0914EA2-DD8F-4E65-89D6-01E65048C766}" srcOrd="1" destOrd="0" parTransId="{BAD97B84-93DB-4DA9-9671-3D66EBA43E68}" sibTransId="{B6BF7FC9-C45F-4CC9-8110-B14E20549F03}"/>
    <dgm:cxn modelId="{D9B092EB-BC04-4910-8161-2F9598F2E9B7}" srcId="{C3EE6D39-1779-400E-B07C-93D7655E43A5}" destId="{C57B4686-B1EE-4591-A64A-A92E6F057E77}" srcOrd="3" destOrd="0" parTransId="{77C1BD2C-F66B-4DFD-A57F-E95AA02B9021}" sibTransId="{F33D8125-0C01-4881-A7BD-765F5E88313D}"/>
    <dgm:cxn modelId="{64361996-985A-458D-B8CA-F8515365324C}" type="presOf" srcId="{42EF0A2F-BBAA-4C9B-92EE-575D8AFF6BFE}" destId="{4EFA8D70-FA90-49F5-A59D-80709340E904}" srcOrd="0" destOrd="0" presId="urn:microsoft.com/office/officeart/2005/8/layout/radial4"/>
    <dgm:cxn modelId="{F2003CF0-24EC-4E23-A1D4-330BE16883EC}" type="presOf" srcId="{E0914EA2-DD8F-4E65-89D6-01E65048C766}" destId="{FFDBB2AA-7976-4716-968B-56013B216F72}" srcOrd="0" destOrd="0" presId="urn:microsoft.com/office/officeart/2005/8/layout/radial4"/>
    <dgm:cxn modelId="{4B50DD6F-A216-498E-BE54-41380B897240}" type="presOf" srcId="{B83F7497-899F-4B69-8E5A-93A5618FDE4C}" destId="{2C3048F1-8887-45E9-8A6B-724E5EDE4B33}" srcOrd="0" destOrd="0" presId="urn:microsoft.com/office/officeart/2005/8/layout/radial4"/>
    <dgm:cxn modelId="{A3BACB62-5E0B-4C5B-8565-D02AAD46E7ED}" type="presOf" srcId="{77C1BD2C-F66B-4DFD-A57F-E95AA02B9021}" destId="{2DE003C4-FD22-4B5B-B8C4-4C85E26AF0ED}" srcOrd="0" destOrd="0" presId="urn:microsoft.com/office/officeart/2005/8/layout/radial4"/>
    <dgm:cxn modelId="{009D866A-27E2-4E88-B41C-BCDBE6275951}" type="presOf" srcId="{F36EF02C-0CA5-4A06-AAD1-5A31AB3ECB76}" destId="{CF28DAD0-58BF-41DD-907A-E25EC73B18F8}" srcOrd="0" destOrd="0" presId="urn:microsoft.com/office/officeart/2005/8/layout/radial4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BD44197E-1C58-4C7A-8AF2-E52157ADB9F4}" type="presOf" srcId="{C3EE6D39-1779-400E-B07C-93D7655E43A5}" destId="{321E3A47-8D79-4D3A-B483-81BB86FEDFB9}" srcOrd="0" destOrd="0" presId="urn:microsoft.com/office/officeart/2005/8/layout/radial4"/>
    <dgm:cxn modelId="{9E7D72AD-5B25-4136-9DBB-F2416D01087A}" type="presOf" srcId="{BAD97B84-93DB-4DA9-9671-3D66EBA43E68}" destId="{151BB28D-67F1-47E4-BDD6-1CF530940FE9}" srcOrd="0" destOrd="0" presId="urn:microsoft.com/office/officeart/2005/8/layout/radial4"/>
    <dgm:cxn modelId="{FD927277-6828-429D-8320-55C1B25057D7}" srcId="{C3EE6D39-1779-400E-B07C-93D7655E43A5}" destId="{42EF0A2F-BBAA-4C9B-92EE-575D8AFF6BFE}" srcOrd="4" destOrd="0" parTransId="{603E7BD1-2B13-4047-9998-71494CA1E8AE}" sibTransId="{BA4F3A77-FACB-4ACC-9657-79B80EC3EC6D}"/>
    <dgm:cxn modelId="{5E757088-E071-454D-923A-C3657EEC0081}" type="presParOf" srcId="{CF28DAD0-58BF-41DD-907A-E25EC73B18F8}" destId="{321E3A47-8D79-4D3A-B483-81BB86FEDFB9}" srcOrd="0" destOrd="0" presId="urn:microsoft.com/office/officeart/2005/8/layout/radial4"/>
    <dgm:cxn modelId="{5628D7F5-7E45-4CB8-87C8-E7DD45F0A0B9}" type="presParOf" srcId="{CF28DAD0-58BF-41DD-907A-E25EC73B18F8}" destId="{0A444229-C1C6-437F-B233-75EA1B4919C4}" srcOrd="1" destOrd="0" presId="urn:microsoft.com/office/officeart/2005/8/layout/radial4"/>
    <dgm:cxn modelId="{5723D645-BDA9-4A71-9A60-3D5BA8FA4334}" type="presParOf" srcId="{CF28DAD0-58BF-41DD-907A-E25EC73B18F8}" destId="{2C3048F1-8887-45E9-8A6B-724E5EDE4B33}" srcOrd="2" destOrd="0" presId="urn:microsoft.com/office/officeart/2005/8/layout/radial4"/>
    <dgm:cxn modelId="{798519EF-9916-45F3-93B2-2E043CA63385}" type="presParOf" srcId="{CF28DAD0-58BF-41DD-907A-E25EC73B18F8}" destId="{151BB28D-67F1-47E4-BDD6-1CF530940FE9}" srcOrd="3" destOrd="0" presId="urn:microsoft.com/office/officeart/2005/8/layout/radial4"/>
    <dgm:cxn modelId="{C5CCC2B5-B9CF-465E-B15E-B607D2458EC7}" type="presParOf" srcId="{CF28DAD0-58BF-41DD-907A-E25EC73B18F8}" destId="{FFDBB2AA-7976-4716-968B-56013B216F72}" srcOrd="4" destOrd="0" presId="urn:microsoft.com/office/officeart/2005/8/layout/radial4"/>
    <dgm:cxn modelId="{D84307DE-134B-4E27-9C41-822ADF3E1B55}" type="presParOf" srcId="{CF28DAD0-58BF-41DD-907A-E25EC73B18F8}" destId="{12C4B9E0-7704-4068-A83E-76D377054FC0}" srcOrd="5" destOrd="0" presId="urn:microsoft.com/office/officeart/2005/8/layout/radial4"/>
    <dgm:cxn modelId="{FAB726C2-CD06-47D2-AFA0-324099D2606C}" type="presParOf" srcId="{CF28DAD0-58BF-41DD-907A-E25EC73B18F8}" destId="{1E381CF9-538E-4558-ABAA-257E84DE55B5}" srcOrd="6" destOrd="0" presId="urn:microsoft.com/office/officeart/2005/8/layout/radial4"/>
    <dgm:cxn modelId="{199367F9-1BF3-43AF-8623-931F88243E46}" type="presParOf" srcId="{CF28DAD0-58BF-41DD-907A-E25EC73B18F8}" destId="{2DE003C4-FD22-4B5B-B8C4-4C85E26AF0ED}" srcOrd="7" destOrd="0" presId="urn:microsoft.com/office/officeart/2005/8/layout/radial4"/>
    <dgm:cxn modelId="{677516DD-5867-46FB-AACD-35D24145FF91}" type="presParOf" srcId="{CF28DAD0-58BF-41DD-907A-E25EC73B18F8}" destId="{B3950753-0292-4129-8960-EC3CE27AEB34}" srcOrd="8" destOrd="0" presId="urn:microsoft.com/office/officeart/2005/8/layout/radial4"/>
    <dgm:cxn modelId="{5FA13586-8912-4F4E-B058-6F7637717CBF}" type="presParOf" srcId="{CF28DAD0-58BF-41DD-907A-E25EC73B18F8}" destId="{BC7F89AB-313F-47DD-B3F1-FB7484E9C86F}" srcOrd="9" destOrd="0" presId="urn:microsoft.com/office/officeart/2005/8/layout/radial4"/>
    <dgm:cxn modelId="{586CC203-EB96-4944-96A6-541643CEF439}" type="presParOf" srcId="{CF28DAD0-58BF-41DD-907A-E25EC73B18F8}" destId="{4EFA8D70-FA90-49F5-A59D-80709340E904}" srcOrd="10" destOrd="0" presId="urn:microsoft.com/office/officeart/2005/8/layout/radial4"/>
    <dgm:cxn modelId="{91E39566-2EAD-4B95-94EB-7BF52707E354}" type="presParOf" srcId="{CF28DAD0-58BF-41DD-907A-E25EC73B18F8}" destId="{5B19CC6F-4682-44DE-A35C-9FAFB0BD8DAF}" srcOrd="11" destOrd="0" presId="urn:microsoft.com/office/officeart/2005/8/layout/radial4"/>
    <dgm:cxn modelId="{739AFEC8-5388-4F73-A6B4-7F768FEEC888}" type="presParOf" srcId="{CF28DAD0-58BF-41DD-907A-E25EC73B18F8}" destId="{F01EE0EC-E75C-413B-B563-DE0FAD35EA6B}" srcOrd="12" destOrd="0" presId="urn:microsoft.com/office/officeart/2005/8/layout/radial4"/>
    <dgm:cxn modelId="{89D1BBB8-72D9-4A51-BE21-8ECC54479D4E}" type="presParOf" srcId="{CF28DAD0-58BF-41DD-907A-E25EC73B18F8}" destId="{D55397C5-9043-49C8-A6B0-2A48DC317CA8}" srcOrd="13" destOrd="0" presId="urn:microsoft.com/office/officeart/2005/8/layout/radial4"/>
    <dgm:cxn modelId="{6148BD28-327A-4844-947E-280F58840AC0}" type="presParOf" srcId="{CF28DAD0-58BF-41DD-907A-E25EC73B18F8}" destId="{E39A0ECB-2A42-4D28-8220-993F7082DD09}" srcOrd="14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663711" y="3300184"/>
          <a:ext cx="2282212" cy="22822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14 303,4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97933" y="3634406"/>
        <a:ext cx="1613768" cy="1613768"/>
      </dsp:txXfrm>
    </dsp:sp>
    <dsp:sp modelId="{0A444229-C1C6-437F-B233-75EA1B4919C4}">
      <dsp:nvSpPr>
        <dsp:cNvPr id="0" name=""/>
        <dsp:cNvSpPr/>
      </dsp:nvSpPr>
      <dsp:spPr>
        <a:xfrm rot="10800000">
          <a:off x="2004519" y="4116075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838540" y="3660894"/>
          <a:ext cx="2331957" cy="15607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5 332,9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4254" y="3706608"/>
        <a:ext cx="2240529" cy="1469364"/>
      </dsp:txXfrm>
    </dsp:sp>
    <dsp:sp modelId="{151BB28D-67F1-47E4-BDD6-1CF530940FE9}">
      <dsp:nvSpPr>
        <dsp:cNvPr id="0" name=""/>
        <dsp:cNvSpPr/>
      </dsp:nvSpPr>
      <dsp:spPr>
        <a:xfrm rot="12600000">
          <a:off x="2345328" y="2844160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225558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8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8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DBB2AA-7976-4716-968B-56013B216F72}">
      <dsp:nvSpPr>
        <dsp:cNvPr id="0" name=""/>
        <dsp:cNvSpPr/>
      </dsp:nvSpPr>
      <dsp:spPr>
        <a:xfrm>
          <a:off x="1714888" y="1902122"/>
          <a:ext cx="1597548" cy="1278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225558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8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8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</a:p>
      </dsp:txBody>
      <dsp:txXfrm>
        <a:off x="1752320" y="1939554"/>
        <a:ext cx="1522684" cy="1203174"/>
      </dsp:txXfrm>
    </dsp:sp>
    <dsp:sp modelId="{12C4B9E0-7704-4068-A83E-76D377054FC0}">
      <dsp:nvSpPr>
        <dsp:cNvPr id="0" name=""/>
        <dsp:cNvSpPr/>
      </dsp:nvSpPr>
      <dsp:spPr>
        <a:xfrm rot="14400000">
          <a:off x="3276434" y="1913054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2809780" y="394604"/>
          <a:ext cx="2189776" cy="15110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593,1</a:t>
          </a:r>
        </a:p>
      </dsp:txBody>
      <dsp:txXfrm>
        <a:off x="2854038" y="438862"/>
        <a:ext cx="2101260" cy="1422547"/>
      </dsp:txXfrm>
    </dsp:sp>
    <dsp:sp modelId="{2DE003C4-FD22-4B5B-B8C4-4C85E26AF0ED}">
      <dsp:nvSpPr>
        <dsp:cNvPr id="0" name=""/>
        <dsp:cNvSpPr/>
      </dsp:nvSpPr>
      <dsp:spPr>
        <a:xfrm rot="16200000">
          <a:off x="4548349" y="1572245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3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3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3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4914863" y="1973"/>
          <a:ext cx="1779908" cy="1278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76673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3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3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1 666,0</a:t>
          </a:r>
        </a:p>
      </dsp:txBody>
      <dsp:txXfrm>
        <a:off x="4952295" y="39405"/>
        <a:ext cx="1705044" cy="1203174"/>
      </dsp:txXfrm>
    </dsp:sp>
    <dsp:sp modelId="{BC7F89AB-313F-47DD-B3F1-FB7484E9C86F}">
      <dsp:nvSpPr>
        <dsp:cNvPr id="0" name=""/>
        <dsp:cNvSpPr/>
      </dsp:nvSpPr>
      <dsp:spPr>
        <a:xfrm rot="18000000">
          <a:off x="5820264" y="1913054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02231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1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1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6789203" y="511117"/>
          <a:ext cx="1831525" cy="1278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02231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1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1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1 917,0</a:t>
          </a:r>
        </a:p>
      </dsp:txBody>
      <dsp:txXfrm>
        <a:off x="6826635" y="548549"/>
        <a:ext cx="1756661" cy="1203174"/>
      </dsp:txXfrm>
    </dsp:sp>
    <dsp:sp modelId="{5B19CC6F-4682-44DE-A35C-9FAFB0BD8DAF}">
      <dsp:nvSpPr>
        <dsp:cNvPr id="0" name=""/>
        <dsp:cNvSpPr/>
      </dsp:nvSpPr>
      <dsp:spPr>
        <a:xfrm rot="19800000">
          <a:off x="6751370" y="2844160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1EE0EC-E75C-413B-B563-DE0FAD35EA6B}">
      <dsp:nvSpPr>
        <dsp:cNvPr id="0" name=""/>
        <dsp:cNvSpPr/>
      </dsp:nvSpPr>
      <dsp:spPr>
        <a:xfrm>
          <a:off x="8226034" y="1902122"/>
          <a:ext cx="1739874" cy="1278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3 796,9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63466" y="1939554"/>
        <a:ext cx="1665010" cy="1203174"/>
      </dsp:txXfrm>
    </dsp:sp>
    <dsp:sp modelId="{D55397C5-9043-49C8-A6B0-2A48DC317CA8}">
      <dsp:nvSpPr>
        <dsp:cNvPr id="0" name=""/>
        <dsp:cNvSpPr/>
      </dsp:nvSpPr>
      <dsp:spPr>
        <a:xfrm>
          <a:off x="7092179" y="4116075"/>
          <a:ext cx="2512936" cy="6504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8674918" y="3802271"/>
          <a:ext cx="1860393" cy="12780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5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5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5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843,4</a:t>
          </a:r>
        </a:p>
      </dsp:txBody>
      <dsp:txXfrm>
        <a:off x="8712350" y="3839703"/>
        <a:ext cx="1785529" cy="1203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5400" b="1" dirty="0" err="1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Пашозерского</a:t>
            </a:r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2023 год и на плановый период 2024 и 2025 годов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591948"/>
              </p:ext>
            </p:extLst>
          </p:nvPr>
        </p:nvGraphicFramePr>
        <p:xfrm>
          <a:off x="1482635" y="1288648"/>
          <a:ext cx="9226732" cy="4900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451801" y="969231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</a:p>
        </p:txBody>
      </p:sp>
      <p:sp>
        <p:nvSpPr>
          <p:cNvPr id="36" name="TextBox 9"/>
          <p:cNvSpPr txBox="1"/>
          <p:nvPr/>
        </p:nvSpPr>
        <p:spPr>
          <a:xfrm>
            <a:off x="10392328" y="854521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44860799"/>
              </p:ext>
            </p:extLst>
          </p:nvPr>
        </p:nvGraphicFramePr>
        <p:xfrm>
          <a:off x="278444" y="1193075"/>
          <a:ext cx="11373853" cy="558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9259296" y="141616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93441"/>
              </p:ext>
            </p:extLst>
          </p:nvPr>
        </p:nvGraphicFramePr>
        <p:xfrm>
          <a:off x="1547912" y="1754722"/>
          <a:ext cx="8973186" cy="4276508"/>
        </p:xfrm>
        <a:graphic>
          <a:graphicData uri="http://schemas.openxmlformats.org/drawingml/2006/table">
            <a:tbl>
              <a:tblPr/>
              <a:tblGrid>
                <a:gridCol w="3918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69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71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71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71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88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сферы культуры в Пашозерском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устойчивого функционирования и развития коммунальной и инженерной инфраструктуры в Пашозерском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ремонт автомобильных дорог общего пользования местного значения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эффективного выполнения органами местного самоуправления своих полномочий на территории Пашозерского сельского поселения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муниципальным программам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7 672,4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6 631,0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6 636,2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6 476,9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ОБЩЕСТВЕННО-ЗНАЧИМЫХ ОБЪЕКТАХ в 2022 году.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1913"/>
              </p:ext>
            </p:extLst>
          </p:nvPr>
        </p:nvGraphicFramePr>
        <p:xfrm>
          <a:off x="838200" y="1825625"/>
          <a:ext cx="10515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5791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Стоимость (тыс. 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и установка элементов детской площадки и приобретение парковых скамеек в д. Пашозеро, Городской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мкр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1222,53                                                               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участка автомобильной дороги по ул. Горская от д. 4 до д. 16 в д. Кузнецова Гора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540,27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Ремонт участка автомобильной дороги по ул. Озерная от д. 2А до д. 16 в д. Кончик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540,27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Приобретение комплекта адаптации учреждения по доступной среде, приобретение звукового оборудования для 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униципального учреждения «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Пашозерский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Центр культуры и досуга»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261,05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98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69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799909" y="4307310"/>
            <a:ext cx="6069874" cy="2478627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1 108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564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Пашозерского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Пашозеро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587069"/>
              </p:ext>
            </p:extLst>
          </p:nvPr>
        </p:nvGraphicFramePr>
        <p:xfrm>
          <a:off x="1493519" y="1256211"/>
          <a:ext cx="9183190" cy="500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416967" y="917657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721890"/>
              </p:ext>
            </p:extLst>
          </p:nvPr>
        </p:nvGraphicFramePr>
        <p:xfrm>
          <a:off x="892630" y="1358537"/>
          <a:ext cx="10406742" cy="525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10035275" y="1019983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04810"/>
              </p:ext>
            </p:extLst>
          </p:nvPr>
        </p:nvGraphicFramePr>
        <p:xfrm>
          <a:off x="491309" y="1458935"/>
          <a:ext cx="4690291" cy="3737610"/>
        </p:xfrm>
        <a:graphic>
          <a:graphicData uri="http://schemas.openxmlformats.org/drawingml/2006/table">
            <a:tbl>
              <a:tblPr/>
              <a:tblGrid>
                <a:gridCol w="2576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51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4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(НДФЛ)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33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Феде-рации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1 863,10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1 881,60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3921858" y="1120381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733446"/>
              </p:ext>
            </p:extLst>
          </p:nvPr>
        </p:nvGraphicFramePr>
        <p:xfrm>
          <a:off x="2943497" y="957943"/>
          <a:ext cx="8281852" cy="578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692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993825"/>
              </p:ext>
            </p:extLst>
          </p:nvPr>
        </p:nvGraphicFramePr>
        <p:xfrm>
          <a:off x="1963602" y="1205239"/>
          <a:ext cx="4132399" cy="1085850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3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6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8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4898982" y="866685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17892"/>
              </p:ext>
            </p:extLst>
          </p:nvPr>
        </p:nvGraphicFramePr>
        <p:xfrm>
          <a:off x="885615" y="3455893"/>
          <a:ext cx="5270862" cy="1764030"/>
        </p:xfrm>
        <a:graphic>
          <a:graphicData uri="http://schemas.openxmlformats.org/drawingml/2006/table">
            <a:tbl>
              <a:tblPr/>
              <a:tblGrid>
                <a:gridCol w="319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92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51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04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65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3 352,0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6 441,8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6 558,4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12 186,9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2" name="TextBox 9"/>
          <p:cNvSpPr txBox="1"/>
          <p:nvPr/>
        </p:nvSpPr>
        <p:spPr>
          <a:xfrm>
            <a:off x="4898982" y="3043482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0526" y="2600293"/>
            <a:ext cx="5881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849653"/>
              </p:ext>
            </p:extLst>
          </p:nvPr>
        </p:nvGraphicFramePr>
        <p:xfrm>
          <a:off x="3831771" y="694802"/>
          <a:ext cx="7955693" cy="573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3352</TotalTime>
  <Words>888</Words>
  <Application>Microsoft Office PowerPoint</Application>
  <PresentationFormat>Произвольный</PresentationFormat>
  <Paragraphs>207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СВЕДЕНИЯ ОБ ОБЩЕСТВЕННО-ЗНАЧИМЫХ ОБЪЕКТАХ в 2022 году.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1212</cp:lastModifiedBy>
  <cp:revision>261</cp:revision>
  <dcterms:created xsi:type="dcterms:W3CDTF">2022-04-13T05:30:07Z</dcterms:created>
  <dcterms:modified xsi:type="dcterms:W3CDTF">2023-01-17T06:45:17Z</dcterms:modified>
</cp:coreProperties>
</file>