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доходной части бюджета Горского сельского поселения за </a:t>
            </a:r>
            <a:r>
              <a:rPr lang="ru-RU" dirty="0" smtClean="0"/>
              <a:t>2022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доходной части бюджета Горского сельского поселения за 2021 год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Налоговые и неналоговые доходы 2207,3 тыс. руб.</c:v>
                </c:pt>
                <c:pt idx="1">
                  <c:v>Безводмездные поступления 20529,0 тыс. 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2207.3000000000002</c:v>
                </c:pt>
                <c:pt idx="1">
                  <c:v>12515.3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14402,6 тыс. руб.</c:v>
                </c:pt>
              </c:strCache>
            </c:strRef>
          </c:tx>
          <c:explosion val="25"/>
          <c:cat>
            <c:strRef>
              <c:f>Лист1!$A$2:$A$9</c:f>
              <c:strCache>
                <c:ptCount val="7"/>
                <c:pt idx="0">
                  <c:v>Общегосударственные вопросы     5105,4 тыс. рублей</c:v>
                </c:pt>
                <c:pt idx="1">
                  <c:v>Национальгая оборона 154,1 тыс. рублей</c:v>
                </c:pt>
                <c:pt idx="2">
                  <c:v>Национальная безопасность и правоохранительная деятельность 66,5 тыс. рублей</c:v>
                </c:pt>
                <c:pt idx="3">
                  <c:v>Национальная экономика 2205,3 тыс. рублей</c:v>
                </c:pt>
                <c:pt idx="4">
                  <c:v>Жилищно-коммунальное хозяйство 1804,9 тыс. рублей</c:v>
                </c:pt>
                <c:pt idx="5">
                  <c:v>Культура 4261,4 тыс. рублей</c:v>
                </c:pt>
                <c:pt idx="6">
                  <c:v>Социальная политика 805 тыс. рублей</c:v>
                </c:pt>
              </c:strCache>
            </c:strRef>
          </c:cat>
          <c:val>
            <c:numRef>
              <c:f>Лист1!$B$2:$B$9</c:f>
              <c:numCache>
                <c:formatCode>0.00%</c:formatCode>
                <c:ptCount val="8"/>
                <c:pt idx="0" formatCode="0%">
                  <c:v>0.35499999999999998</c:v>
                </c:pt>
                <c:pt idx="1">
                  <c:v>1.0999999999999999E-2</c:v>
                </c:pt>
                <c:pt idx="2">
                  <c:v>5.0000000000000001E-3</c:v>
                </c:pt>
                <c:pt idx="3">
                  <c:v>0.154</c:v>
                </c:pt>
                <c:pt idx="4">
                  <c:v>0.126</c:v>
                </c:pt>
                <c:pt idx="5">
                  <c:v>0.29599999999999999</c:v>
                </c:pt>
                <c:pt idx="6">
                  <c:v>5.6000000000000001E-2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6280614838272645"/>
          <c:y val="3.3523817504269748E-2"/>
          <c:w val="0.32782911043315738"/>
          <c:h val="0.9157786611280478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7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764704"/>
            <a:ext cx="6408712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Отчет об исполнении </a:t>
            </a:r>
            <a:r>
              <a:rPr lang="ru-RU" dirty="0" smtClean="0">
                <a:solidFill>
                  <a:srgbClr val="0070C0"/>
                </a:solidFill>
              </a:rPr>
              <a:t>бюджета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Пашозерского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сельского поселения 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2022 </a:t>
            </a:r>
            <a:r>
              <a:rPr lang="ru-RU" dirty="0" smtClean="0">
                <a:solidFill>
                  <a:srgbClr val="0070C0"/>
                </a:solidFill>
              </a:rPr>
              <a:t>год.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86823"/>
            <a:ext cx="7931224" cy="415840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435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8760"/>
            <a:ext cx="712879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734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5934075" cy="175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992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7488832" cy="294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484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013176"/>
            <a:ext cx="4896544" cy="1152128"/>
          </a:xfrm>
          <a:effectLst>
            <a:glow rad="635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  <a:scene3d>
            <a:camera prst="perspectiveLeft"/>
            <a:lightRig rig="threePt" dir="t"/>
          </a:scene3d>
          <a:sp3d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</a:t>
            </a:r>
            <a:r>
              <a:rPr lang="ru-RU" sz="36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3600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avatars.mds.yandex.net/i?id=908d72f0d52ade94c56d52745479f51d_l-5238205-images-thumbs&amp;n=1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3" r="5533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56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27563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i="1" dirty="0">
                <a:solidFill>
                  <a:srgbClr val="FF0000"/>
                </a:solidFill>
                <a:latin typeface="Bad Script" panose="02000000000000000000" pitchFamily="2" charset="0"/>
              </a:rPr>
              <a:t>ОСНОВНЫЕ ПОНЯТИЯ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u="sng" dirty="0">
                <a:solidFill>
                  <a:srgbClr val="00B050"/>
                </a:solidFill>
                <a:cs typeface="Aharoni" panose="02010803020104030203" pitchFamily="2" charset="-79"/>
              </a:rPr>
              <a:t>Доходы </a:t>
            </a:r>
            <a:r>
              <a:rPr lang="ru-RU" u="sng" dirty="0" smtClean="0">
                <a:solidFill>
                  <a:srgbClr val="00B050"/>
                </a:solidFill>
                <a:cs typeface="Aharoni" panose="02010803020104030203" pitchFamily="2" charset="-79"/>
              </a:rPr>
              <a:t>бюджета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предусматриваются налоговым законодательством Российской Федерации, подразделяются на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федеральные, региональные и местные налоги и сборы. Зачисляются в федеральный, региональный (областной) или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бюджеты на основании нормативов (процентов) отчислений.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доходы: доходы от использования муниципального имущества; доходы от платных услуг, оказываемых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учреждениями; штрафы; платежи при пользовании природными ресурсами; доходы от продажи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имущества; иные неналоговые доходы.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поступления: дотации, субвенции, субсидии, иные межбюджетные трансферты из других бюджетов,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от юридических и физических лиц, в том числе добровольные пожертвования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692697"/>
            <a:ext cx="2890664" cy="4248472"/>
          </a:xfr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lnSpcReduction="10000"/>
          </a:bodyPr>
          <a:lstStyle/>
          <a:p>
            <a:pPr algn="ctr"/>
            <a:r>
              <a:rPr lang="ru-RU" b="1" u="sng" dirty="0"/>
              <a:t>Бюджет</a:t>
            </a:r>
            <a:r>
              <a:rPr lang="ru-RU" dirty="0"/>
              <a:t> – форма образования и расходования денежных средств, предназначенных для финансового</a:t>
            </a:r>
          </a:p>
          <a:p>
            <a:pPr algn="ctr"/>
            <a:r>
              <a:rPr lang="ru-RU" dirty="0"/>
              <a:t>обеспечения задач и функций государства и местного самоуправления.</a:t>
            </a:r>
          </a:p>
          <a:p>
            <a:pPr algn="ctr"/>
            <a:r>
              <a:rPr lang="ru-RU" b="1" u="sng" dirty="0"/>
              <a:t>Доходы</a:t>
            </a:r>
            <a:r>
              <a:rPr lang="ru-RU" dirty="0"/>
              <a:t> – поступающие в бюджет денежные средства.</a:t>
            </a:r>
          </a:p>
          <a:p>
            <a:pPr algn="ctr"/>
            <a:r>
              <a:rPr lang="ru-RU" b="1" u="sng" dirty="0"/>
              <a:t>Расходы</a:t>
            </a:r>
            <a:r>
              <a:rPr lang="ru-RU" dirty="0"/>
              <a:t> – выплачиваемые из бюджета денежные средства на исполнение бюджетных обязательств.</a:t>
            </a:r>
          </a:p>
          <a:p>
            <a:pPr algn="ctr"/>
            <a:r>
              <a:rPr lang="ru-RU" b="1" u="sng" dirty="0"/>
              <a:t>Профицит бюджета </a:t>
            </a:r>
            <a:r>
              <a:rPr lang="ru-RU" dirty="0"/>
              <a:t>– превышение доходов бюджета над его расходами.</a:t>
            </a:r>
          </a:p>
          <a:p>
            <a:pPr algn="ctr"/>
            <a:r>
              <a:rPr lang="ru-RU" b="1" u="sng" dirty="0"/>
              <a:t>Дефицит бюджета </a:t>
            </a:r>
            <a:r>
              <a:rPr lang="ru-RU" dirty="0"/>
              <a:t>– превышение расходов бюджета над его доходами.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731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0070C0"/>
                </a:solidFill>
                <a:cs typeface="Aharoni" panose="02010803020104030203" pitchFamily="2" charset="-79"/>
              </a:rPr>
              <a:t>ОСНОВНЫЕ ПОНЯТИЯ</a:t>
            </a:r>
            <a:br>
              <a:rPr lang="ru-RU" b="1" i="1" dirty="0">
                <a:solidFill>
                  <a:srgbClr val="0070C0"/>
                </a:solidFill>
                <a:cs typeface="Aharoni" panose="02010803020104030203" pitchFamily="2" charset="-79"/>
              </a:rPr>
            </a:br>
            <a:r>
              <a:rPr lang="ru-RU" b="1" i="1" dirty="0">
                <a:solidFill>
                  <a:srgbClr val="0070C0"/>
                </a:solidFill>
                <a:cs typeface="Aharoni" panose="02010803020104030203" pitchFamily="2" charset="-79"/>
              </a:rPr>
              <a:t>Безвозмездные поступления</a:t>
            </a:r>
            <a:br>
              <a:rPr lang="ru-RU" b="1" i="1" dirty="0">
                <a:solidFill>
                  <a:srgbClr val="0070C0"/>
                </a:solidFill>
                <a:cs typeface="Aharoni" panose="02010803020104030203" pitchFamily="2" charset="-79"/>
              </a:rPr>
            </a:br>
            <a:endParaRPr lang="ru-RU" b="1" i="1" dirty="0">
              <a:solidFill>
                <a:srgbClr val="0070C0"/>
              </a:solidFill>
              <a:cs typeface="Aharoni" panose="02010803020104030203" pitchFamily="2" charset="-79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719572" y="1202088"/>
            <a:ext cx="972108" cy="14348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90337"/>
            <a:ext cx="2232248" cy="1600438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– межбюджетные трансферты, предоставляемые на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безвозмездной и безвозвратной основе без установления целей их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2771800" y="1206503"/>
            <a:ext cx="1080120" cy="14304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72420" y="2690337"/>
            <a:ext cx="1955564" cy="224676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 – межбюджетные трансферты, предоставляемые из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и (или) областного бюджетов на исполнение переданных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полномочий.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5076056" y="1202089"/>
            <a:ext cx="1008112" cy="1434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2690337"/>
            <a:ext cx="1944216" cy="203132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– межбюджетные трансферты, предоставляемые из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и (или) областного бюджетов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софинансирование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местных бюджетов.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7380312" y="1206503"/>
            <a:ext cx="936104" cy="14304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2690337"/>
            <a:ext cx="2160240" cy="224676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– средства, предоставляемые одним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бюджетом бюджетной системы РФ другому бюджету бюджетной системы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</a:p>
        </p:txBody>
      </p:sp>
    </p:spTree>
    <p:extLst>
      <p:ext uri="{BB962C8B-B14F-4D97-AF65-F5344CB8AC3E}">
        <p14:creationId xmlns:p14="http://schemas.microsoft.com/office/powerpoint/2010/main" val="372100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ПОКАЗАТЕЛИ ИСПОЛНЕНИЯ БЮДЖЕТА, </a:t>
            </a: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700808"/>
            <a:ext cx="4042792" cy="2880320"/>
          </a:xfrm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/>
              <a:t>Фактические показатели </a:t>
            </a:r>
            <a:r>
              <a:rPr lang="ru-RU" sz="2000" dirty="0" smtClean="0"/>
              <a:t>2022 </a:t>
            </a:r>
            <a:r>
              <a:rPr lang="ru-RU" sz="2000" dirty="0" smtClean="0"/>
              <a:t>года</a:t>
            </a:r>
          </a:p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000" dirty="0" smtClean="0"/>
              <a:t>Доходы  </a:t>
            </a:r>
            <a:r>
              <a:rPr lang="ru-RU" sz="2000" dirty="0" smtClean="0"/>
              <a:t>14 722,6 тыс</a:t>
            </a:r>
            <a:r>
              <a:rPr lang="ru-RU" sz="2000" dirty="0"/>
              <a:t>. руб.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000" dirty="0"/>
              <a:t>Расходы </a:t>
            </a:r>
            <a:r>
              <a:rPr lang="ru-RU" sz="2000" dirty="0" smtClean="0"/>
              <a:t> </a:t>
            </a:r>
            <a:r>
              <a:rPr lang="ru-RU" sz="2000" dirty="0" smtClean="0"/>
              <a:t>14 402,6 тыс</a:t>
            </a:r>
            <a:r>
              <a:rPr lang="ru-RU" sz="2000" dirty="0"/>
              <a:t>. руб.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Профицит +320,0 тыс</a:t>
            </a:r>
            <a:r>
              <a:rPr lang="ru-RU" sz="2000" dirty="0"/>
              <a:t>. руб.</a:t>
            </a: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457200" y="2852936"/>
            <a:ext cx="4042792" cy="2736304"/>
          </a:xfrm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cs typeface="Aharoni" panose="02010803020104030203" pitchFamily="2" charset="-79"/>
              </a:rPr>
              <a:t>Плановые показатели </a:t>
            </a:r>
            <a:r>
              <a:rPr lang="ru-RU" sz="2000" dirty="0" smtClean="0">
                <a:cs typeface="Aharoni" panose="02010803020104030203" pitchFamily="2" charset="-79"/>
              </a:rPr>
              <a:t>2022 </a:t>
            </a:r>
            <a:r>
              <a:rPr lang="ru-RU" sz="2000" dirty="0" smtClean="0">
                <a:cs typeface="Aharoni" panose="02010803020104030203" pitchFamily="2" charset="-79"/>
              </a:rPr>
              <a:t>года</a:t>
            </a:r>
          </a:p>
          <a:p>
            <a:pPr marL="0" indent="0" algn="ctr">
              <a:buNone/>
            </a:pPr>
            <a:endParaRPr lang="ru-RU" sz="2000" dirty="0" smtClean="0"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ru-RU" sz="2000" dirty="0" smtClean="0">
                <a:cs typeface="Aharoni" panose="02010803020104030203" pitchFamily="2" charset="-79"/>
              </a:rPr>
              <a:t>Доходы  </a:t>
            </a:r>
            <a:r>
              <a:rPr lang="ru-RU" sz="2000" dirty="0" smtClean="0">
                <a:cs typeface="Aharoni" panose="02010803020104030203" pitchFamily="2" charset="-79"/>
              </a:rPr>
              <a:t>14 351,9 тыс</a:t>
            </a:r>
            <a:r>
              <a:rPr lang="ru-RU" sz="2000" dirty="0" smtClean="0">
                <a:cs typeface="Aharoni" panose="02010803020104030203" pitchFamily="2" charset="-79"/>
              </a:rPr>
              <a:t>. руб.</a:t>
            </a:r>
          </a:p>
          <a:p>
            <a:pPr marL="0" indent="0" algn="ctr">
              <a:buNone/>
            </a:pPr>
            <a:endParaRPr lang="ru-RU" sz="2000" dirty="0" smtClean="0"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ru-RU" sz="2000" dirty="0" smtClean="0">
                <a:cs typeface="Aharoni" panose="02010803020104030203" pitchFamily="2" charset="-79"/>
              </a:rPr>
              <a:t>Расходы  </a:t>
            </a:r>
            <a:r>
              <a:rPr lang="ru-RU" sz="2000" dirty="0" smtClean="0">
                <a:cs typeface="Aharoni" panose="02010803020104030203" pitchFamily="2" charset="-79"/>
              </a:rPr>
              <a:t>14 583,7 тыс</a:t>
            </a:r>
            <a:r>
              <a:rPr lang="ru-RU" sz="2000" dirty="0" smtClean="0">
                <a:cs typeface="Aharoni" panose="02010803020104030203" pitchFamily="2" charset="-79"/>
              </a:rPr>
              <a:t>. руб.</a:t>
            </a:r>
          </a:p>
          <a:p>
            <a:pPr marL="0" indent="0" algn="ctr">
              <a:buNone/>
            </a:pPr>
            <a:endParaRPr lang="ru-RU" sz="2000" dirty="0" smtClean="0">
              <a:cs typeface="Aharoni" panose="02010803020104030203" pitchFamily="2" charset="-79"/>
            </a:endParaRPr>
          </a:p>
          <a:p>
            <a:pPr marL="0" indent="0" algn="ctr">
              <a:buNone/>
            </a:pPr>
            <a:r>
              <a:rPr lang="ru-RU" sz="2000" dirty="0" smtClean="0">
                <a:cs typeface="Aharoni" panose="02010803020104030203" pitchFamily="2" charset="-79"/>
              </a:rPr>
              <a:t>Дефицит -231,8 тыс</a:t>
            </a:r>
            <a:r>
              <a:rPr lang="ru-RU" sz="2000" dirty="0" smtClean="0">
                <a:cs typeface="Aharoni" panose="02010803020104030203" pitchFamily="2" charset="-79"/>
              </a:rPr>
              <a:t>. руб.</a:t>
            </a:r>
            <a:endParaRPr lang="ru-RU" sz="2000" dirty="0">
              <a:cs typeface="Aharoni" panose="02010803020104030203" pitchFamily="2" charset="-79"/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2051720" y="1556792"/>
            <a:ext cx="1728192" cy="93610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652120" y="4869160"/>
            <a:ext cx="2736304" cy="158417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527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576064"/>
          </a:xfrm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исполнении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в бюджет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Пашозерского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085338"/>
              </p:ext>
            </p:extLst>
          </p:nvPr>
        </p:nvGraphicFramePr>
        <p:xfrm>
          <a:off x="827584" y="836712"/>
          <a:ext cx="7549275" cy="51454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9729"/>
                <a:gridCol w="685670"/>
                <a:gridCol w="787966"/>
                <a:gridCol w="685670"/>
                <a:gridCol w="587518"/>
                <a:gridCol w="686361"/>
                <a:gridCol w="686361"/>
              </a:tblGrid>
              <a:tr h="36964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Наименование доходного источника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Фактическое исполнение                                                  за 2021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Утвержденные бюджетные назначения                                                       на 2022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Фактическое исполнение                                           за 2022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Процент исполнения утвержденного плана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Отклонение                                                                          («- « невыполнение,                                                                  «+» перевыполнение)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4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от плана                                       за 2022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</a:rPr>
                        <a:t>от факта                                          за 2021 год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164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НАЛОГОВЫЕ И НЕНАЛОГОВЫЕ ДОХОДЫ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1 273,8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1 815,4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2 207,3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121,6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391,9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933,5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24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НАЛОГОВЫЕ ДОХОДЫ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953,8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1 568,1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1 927,4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122,9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359,4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973,7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32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 том числе: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 на доходы физических лиц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302,4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313,0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334,8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107,0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21,8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32,4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65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Акцизы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769,5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742,1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932,3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125,6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190,2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162,8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Налоги на совокупный доход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-7,7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 том числе: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160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Единый сельскохозяйственный налог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-7,7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42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Налоги на имущество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-112,7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505,7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652,9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129,1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147,2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765,6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42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 том числе: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411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Налог на имущество физических лиц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-530,5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89,5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223,9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250,2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134,4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754,4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1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Земельный налог с организаций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336,7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316,2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318,8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100,8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-17,9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199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Земельный налог с физических лиц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81,1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110,2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110,2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29,1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Государственная пошлина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104,3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НЕНАЛОГОВЫЕ ДОХОДЫ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320,0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247,3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279,9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113,2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32,6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-40,1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38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 том числе: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326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180,9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238,4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233,4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97,9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-5,0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52,5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05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из них: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38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Доходы от сдачи в аренду имущества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119,9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144,4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156,4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108,3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36,5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2117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Прочие поступления от использования имущества (найм жилых помещений)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61,0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94,0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77,0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81,9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-17,0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16,0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231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Доходы от оказания платных услуг и компенсации затрат государства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32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 том числе: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236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Прочие доходы от компенсации затрат бюджетов сельских поселений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2403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Доходы от продажи материальных и нематериальных активов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96,0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-96,0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323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из них: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233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Доходы от реализации имущества, находящегося в государственной и муниципальной собственности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96,0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 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-96,0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182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Штрафы, санкции, возмещение ущерба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43,1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8,9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0,0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-34,2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88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БЕЗВОЗМЕЗДНЫЕ ПОСТУПЛЕНИЯ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15 944,0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12 536,5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12 515,3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99,8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-21,2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-3 428,7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  <a:tr h="1671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ВСЕГО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17 217,8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14 351,9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14 722,6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102,6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370,7 </a:t>
                      </a:r>
                      <a:endParaRPr lang="ru-RU" sz="7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-2 495,2 </a:t>
                      </a:r>
                      <a:endParaRPr lang="ru-RU" sz="7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3" marR="419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9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/>
              <a:t>ИСПОЛНЕНИЕ БЮДЖЕТА ПО ДОХОДАМ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0729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511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b="1" i="1" dirty="0" smtClean="0"/>
              <a:t>Структура</a:t>
            </a:r>
            <a:r>
              <a:rPr lang="ru-RU" sz="2000" dirty="0" smtClean="0"/>
              <a:t> </a:t>
            </a:r>
            <a:r>
              <a:rPr lang="ru-RU" sz="2000" b="1" i="1" dirty="0" smtClean="0"/>
              <a:t>налоговых и неналоговых доходов бюджета.</a:t>
            </a:r>
            <a:endParaRPr lang="ru-RU" sz="2000" b="1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1226" y="782247"/>
            <a:ext cx="244827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i="1" dirty="0">
                <a:latin typeface="Batang" panose="02030600000101010101" pitchFamily="18" charset="-127"/>
                <a:ea typeface="Batang" panose="02030600000101010101" pitchFamily="18" charset="-127"/>
              </a:rPr>
              <a:t>НАЛОГОВЫЕ ДОХОДЫ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770059"/>
            <a:ext cx="3240360" cy="6771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Batang" panose="02030600000101010101" pitchFamily="18" charset="-127"/>
                <a:ea typeface="Batang" panose="02030600000101010101" pitchFamily="18" charset="-127"/>
              </a:rPr>
              <a:t>НЕНАЛОГОВЫЕ</a:t>
            </a:r>
            <a:r>
              <a:rPr lang="ru-RU" dirty="0"/>
              <a:t> </a:t>
            </a:r>
            <a:endParaRPr lang="ru-RU" dirty="0" smtClean="0"/>
          </a:p>
          <a:p>
            <a:pPr algn="ctr"/>
            <a:r>
              <a:rPr lang="ru-RU" dirty="0" smtClean="0">
                <a:latin typeface="Batang" panose="02030600000101010101" pitchFamily="18" charset="-127"/>
                <a:ea typeface="Batang" panose="02030600000101010101" pitchFamily="18" charset="-127"/>
              </a:rPr>
              <a:t>ДОХОДЫ</a:t>
            </a:r>
            <a:endParaRPr lang="ru-RU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4359" y="2023451"/>
            <a:ext cx="2736303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ctr">
              <a:buFontTx/>
              <a:buChar char="-"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доходы физических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13,0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334,8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.</a:t>
            </a:r>
            <a:endParaRPr lang="ru-RU" sz="1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8354" y="2852936"/>
            <a:ext cx="2808311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-Акцизы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подакцизным товарам (продукции), производимым на территории Российской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742,1тыс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932,3тыс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125,6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683" y="3933056"/>
            <a:ext cx="2808311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-Единый сельскохозяйственный налог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налогов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4,3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4,3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algn="ctr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043608" y="1511808"/>
            <a:ext cx="864096" cy="5013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1944" y="4725144"/>
            <a:ext cx="2808311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-Налог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имущество физических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налогов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89,5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поступления составили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223,9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250,2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8799" y="5395282"/>
            <a:ext cx="2821456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-Земельный налог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налогов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416,2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тсы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429,0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103,1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>
            <a:off x="5991547" y="1501468"/>
            <a:ext cx="734049" cy="5116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779912" y="2023451"/>
            <a:ext cx="5112568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-Государственная пошлина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иди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104,3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91684" y="2705210"/>
            <a:ext cx="5100796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-Доходы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сдачи в аренду имущества, 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составляющего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казну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земельных участков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плате поступлений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144,4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156,4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108,3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779912" y="3697498"/>
            <a:ext cx="5112568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-Прочие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от использования имущества и прав, находящихся в государственной и муниципальной собственности  ( за исключением имущества муниципальных автономных учреждений, а также имущества муниципальных унитарных предприятий, в том числе казенных) 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94,0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77,0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81,9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66284" y="4810507"/>
            <a:ext cx="518457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-Доходы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платных услуг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0,0 тыс.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37,6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руб..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791684" y="5877272"/>
            <a:ext cx="5159176" cy="86177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-Денежные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взыскания (штрафы) за нарушение законодательства РФ о контрактной системе в сфере закупок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товаров,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работ, услуг для обеспечения государственных и муниципальных нужд сельских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поселений</a:t>
            </a:r>
          </a:p>
          <a:p>
            <a:pPr algn="ctr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плане поступлений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8,9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 поступления составили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8,9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</a:p>
          <a:p>
            <a:pPr algn="ctr"/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310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по расходам бюджета Горского сельского поселения за 2021 год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16774474"/>
              </p:ext>
            </p:extLst>
          </p:nvPr>
        </p:nvGraphicFramePr>
        <p:xfrm>
          <a:off x="683568" y="1412776"/>
          <a:ext cx="813690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914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484784"/>
            <a:ext cx="7992889" cy="316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322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1005</Words>
  <Application>Microsoft Office PowerPoint</Application>
  <PresentationFormat>Экран (4:3)</PresentationFormat>
  <Paragraphs>295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Отчет об исполнении бюджета  Пашозерского сельского поселения  2022 год.</vt:lpstr>
      <vt:lpstr>ОСНОВНЫЕ ПОНЯТИЯ</vt:lpstr>
      <vt:lpstr>ОСНОВНЫЕ ПОНЯТИЯ Безвозмездные поступления </vt:lpstr>
      <vt:lpstr>ОСНОВНЫЕ ПОКАЗАТЕЛИ ИСПОЛНЕНИЯ БЮДЖЕТА,  ТЫСЯЧ РУБЛЕЙ</vt:lpstr>
      <vt:lpstr>Сведения об исполнении поступления доходов в бюджет Пашозерского сельского поселения.</vt:lpstr>
      <vt:lpstr>ИСПОЛНЕНИЕ БЮДЖЕТА ПО ДОХОДАМ</vt:lpstr>
      <vt:lpstr>Структура налоговых и неналоговых доходов бюджета.</vt:lpstr>
      <vt:lpstr>Исполнение по расходам бюджета Горского сельского поселения за 2021 год</vt:lpstr>
      <vt:lpstr>Муниципальные программы</vt:lpstr>
      <vt:lpstr>Муниципальные программы</vt:lpstr>
      <vt:lpstr>Муниципальные программы</vt:lpstr>
      <vt:lpstr>Муниципальные программы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</dc:title>
  <dc:creator>пользователь</dc:creator>
  <cp:lastModifiedBy>пользователь</cp:lastModifiedBy>
  <cp:revision>18</cp:revision>
  <dcterms:created xsi:type="dcterms:W3CDTF">2022-05-17T12:35:56Z</dcterms:created>
  <dcterms:modified xsi:type="dcterms:W3CDTF">2023-06-29T12:22:54Z</dcterms:modified>
</cp:coreProperties>
</file>